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Default Extension="xls" ContentType="application/vnd.ms-exce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charts/chart2.xml" ContentType="application/vnd.openxmlformats-officedocument.drawingml.chart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sldIdLst>
    <p:sldId id="256" r:id="rId2"/>
    <p:sldId id="286" r:id="rId3"/>
    <p:sldId id="257" r:id="rId4"/>
    <p:sldId id="264" r:id="rId5"/>
    <p:sldId id="265" r:id="rId6"/>
    <p:sldId id="266" r:id="rId7"/>
    <p:sldId id="268" r:id="rId8"/>
    <p:sldId id="267" r:id="rId9"/>
    <p:sldId id="270" r:id="rId10"/>
    <p:sldId id="269" r:id="rId11"/>
    <p:sldId id="288" r:id="rId12"/>
    <p:sldId id="271" r:id="rId13"/>
    <p:sldId id="272" r:id="rId14"/>
    <p:sldId id="275" r:id="rId15"/>
    <p:sldId id="290" r:id="rId16"/>
    <p:sldId id="289" r:id="rId17"/>
    <p:sldId id="280" r:id="rId18"/>
    <p:sldId id="287" r:id="rId19"/>
    <p:sldId id="277" r:id="rId20"/>
    <p:sldId id="260" r:id="rId21"/>
    <p:sldId id="274" r:id="rId22"/>
    <p:sldId id="291" r:id="rId23"/>
    <p:sldId id="283" r:id="rId24"/>
    <p:sldId id="284" r:id="rId25"/>
    <p:sldId id="285" r:id="rId26"/>
    <p:sldId id="261" r:id="rId27"/>
    <p:sldId id="278" r:id="rId28"/>
    <p:sldId id="262" r:id="rId29"/>
    <p:sldId id="292" r:id="rId30"/>
    <p:sldId id="273" r:id="rId31"/>
  </p:sldIdLst>
  <p:sldSz cx="9144000" cy="6858000" type="screen4x3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1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oleObject" Target="file:///C:\Documents%20and%20Settings\tech-utm\My%20Documents\Downloads\U%20tin%20myint\Project%20Flood%20Area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oleObject" Target="file:///C:\Documents%20and%20Settings\tech-utm\My%20Documents\Downloads\U%20tin%20myint\Project%20Flood%20Area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 sz="1375" b="1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r>
              <a:rPr lang="en-US"/>
              <a:t>Flood Area of Upper Namhkok</a:t>
            </a:r>
          </a:p>
        </c:rich>
      </c:tx>
      <c:layout>
        <c:manualLayout>
          <c:xMode val="edge"/>
          <c:yMode val="edge"/>
          <c:x val="0.40913921360255"/>
          <c:y val="0.0132939438700148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56216790648247"/>
          <c:y val="0.0886262924667652"/>
          <c:w val="0.828905419766206"/>
          <c:h val="0.651403249630724"/>
        </c:manualLayout>
      </c:layout>
      <c:lineChart>
        <c:grouping val="standard"/>
        <c:ser>
          <c:idx val="0"/>
          <c:order val="0"/>
          <c:tx>
            <c:strRef>
              <c:f>'C:\Documents and Settings\tech-utm\My Documents\Downloads\U tin myint\[Tachileik Flood area list.xls]UNK'!$B$2</c:f>
              <c:strCache>
                <c:ptCount val="1"/>
                <c:pt idx="0">
                  <c:v>Flood area</c:v>
                </c:pt>
              </c:strCache>
            </c:strRef>
          </c:tx>
          <c:spPr>
            <a:ln w="25400">
              <a:solidFill>
                <a:srgbClr val="0000FF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FFFF00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900" b="1" i="1" u="none" strike="noStrike" baseline="0">
                    <a:solidFill>
                      <a:srgbClr val="FFFF00"/>
                    </a:solidFill>
                    <a:latin typeface="Georgia"/>
                    <a:ea typeface="Georgia"/>
                    <a:cs typeface="Georgia"/>
                  </a:defRPr>
                </a:pPr>
                <a:endParaRPr lang="en-US"/>
              </a:p>
            </c:txPr>
            <c:dLblPos val="r"/>
            <c:showVal val="1"/>
          </c:dLbls>
          <c:cat>
            <c:numRef>
              <c:f>'C:\Documents and Settings\tech-utm\My Documents\Downloads\U tin myint\[Tachileik Flood area list.xls]UNK'!$A$3:$A$18</c:f>
              <c:numCache>
                <c:formatCode>General</c:formatCode>
                <c:ptCount val="16"/>
                <c:pt idx="0">
                  <c:v>650.0</c:v>
                </c:pt>
                <c:pt idx="1">
                  <c:v>660.0</c:v>
                </c:pt>
                <c:pt idx="2">
                  <c:v>670.0</c:v>
                </c:pt>
                <c:pt idx="3">
                  <c:v>680.0</c:v>
                </c:pt>
                <c:pt idx="4">
                  <c:v>690.0</c:v>
                </c:pt>
                <c:pt idx="5">
                  <c:v>700.0</c:v>
                </c:pt>
                <c:pt idx="6">
                  <c:v>710.0</c:v>
                </c:pt>
                <c:pt idx="7">
                  <c:v>720.0</c:v>
                </c:pt>
                <c:pt idx="8">
                  <c:v>730.0</c:v>
                </c:pt>
                <c:pt idx="9">
                  <c:v>740.0</c:v>
                </c:pt>
                <c:pt idx="10">
                  <c:v>750.0</c:v>
                </c:pt>
                <c:pt idx="11">
                  <c:v>760.0</c:v>
                </c:pt>
                <c:pt idx="12">
                  <c:v>770.0</c:v>
                </c:pt>
                <c:pt idx="13">
                  <c:v>780.0</c:v>
                </c:pt>
                <c:pt idx="14">
                  <c:v>790.0</c:v>
                </c:pt>
                <c:pt idx="15">
                  <c:v>800.0</c:v>
                </c:pt>
              </c:numCache>
            </c:numRef>
          </c:cat>
          <c:val>
            <c:numRef>
              <c:f>'C:\Documents and Settings\tech-utm\My Documents\Downloads\U tin myint\[Tachileik Flood area list.xls]UNK'!$B$3:$B$18</c:f>
              <c:numCache>
                <c:formatCode>General</c:formatCode>
                <c:ptCount val="16"/>
                <c:pt idx="0">
                  <c:v>0.031</c:v>
                </c:pt>
                <c:pt idx="1">
                  <c:v>0.121</c:v>
                </c:pt>
                <c:pt idx="2">
                  <c:v>0.296</c:v>
                </c:pt>
                <c:pt idx="3">
                  <c:v>0.591</c:v>
                </c:pt>
                <c:pt idx="4">
                  <c:v>0.972</c:v>
                </c:pt>
                <c:pt idx="5">
                  <c:v>1.425999999999999</c:v>
                </c:pt>
                <c:pt idx="6">
                  <c:v>1.956</c:v>
                </c:pt>
                <c:pt idx="7">
                  <c:v>2.476999999999999</c:v>
                </c:pt>
                <c:pt idx="8">
                  <c:v>3.155</c:v>
                </c:pt>
                <c:pt idx="9">
                  <c:v>4.061999999999998</c:v>
                </c:pt>
                <c:pt idx="10">
                  <c:v>5.242</c:v>
                </c:pt>
                <c:pt idx="11">
                  <c:v>7.536</c:v>
                </c:pt>
                <c:pt idx="12">
                  <c:v>10.498</c:v>
                </c:pt>
                <c:pt idx="13">
                  <c:v>13.895</c:v>
                </c:pt>
                <c:pt idx="14">
                  <c:v>16.99899999999999</c:v>
                </c:pt>
                <c:pt idx="15">
                  <c:v>20.491</c:v>
                </c:pt>
              </c:numCache>
            </c:numRef>
          </c:val>
        </c:ser>
        <c:dLbls>
          <c:showVal val="1"/>
        </c:dLbls>
        <c:marker val="1"/>
        <c:axId val="77952120"/>
        <c:axId val="77923832"/>
      </c:lineChart>
      <c:catAx>
        <c:axId val="779521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175" b="1" i="1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US"/>
                  <a:t>Elevatoin (meter)</a:t>
                </a:r>
              </a:p>
            </c:rich>
          </c:tx>
          <c:layout>
            <c:manualLayout>
              <c:xMode val="edge"/>
              <c:yMode val="edge"/>
              <c:x val="0.48884165781084"/>
              <c:y val="0.8301329394387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900" b="1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77923832"/>
        <c:crosses val="autoZero"/>
        <c:auto val="1"/>
        <c:lblAlgn val="ctr"/>
        <c:lblOffset val="100"/>
        <c:tickMarkSkip val="1"/>
      </c:catAx>
      <c:valAx>
        <c:axId val="77923832"/>
        <c:scaling>
          <c:orientation val="minMax"/>
        </c:scaling>
        <c:axPos val="l"/>
        <c:majorGridlines>
          <c:spPr>
            <a:ln w="3175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75" b="1" i="1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US"/>
                  <a:t>Flood Area (sq-km)</a:t>
                </a:r>
              </a:p>
            </c:rich>
          </c:tx>
          <c:layout>
            <c:manualLayout>
              <c:xMode val="edge"/>
              <c:yMode val="edge"/>
              <c:x val="0.0626992561105208"/>
              <c:y val="0.295420974889218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1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779521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900" b="1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</c:dTable>
      <c:spPr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ln w="3175">
          <a:solidFill>
            <a:srgbClr val="FFFFFF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492029755579171"/>
          <c:y val="0.899556868537666"/>
          <c:w val="0.115834218916047"/>
          <c:h val="0.0310192023633678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95" b="1" i="1" u="none" strike="noStrike" baseline="0">
              <a:solidFill>
                <a:srgbClr val="000000"/>
              </a:solidFill>
              <a:latin typeface="Georgia"/>
              <a:ea typeface="Georgia"/>
              <a:cs typeface="Georgia"/>
            </a:defRPr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75" b="1" i="1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 sz="1400" b="1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r>
              <a:rPr lang="en-US"/>
              <a:t>Flood Area of Lower Namhkok</a:t>
            </a:r>
          </a:p>
        </c:rich>
      </c:tx>
      <c:layout>
        <c:manualLayout>
          <c:xMode val="edge"/>
          <c:yMode val="edge"/>
          <c:x val="0.366108786610879"/>
          <c:y val="0.0619049285505978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21338912133891"/>
          <c:y val="0.131746235965768"/>
          <c:w val="0.864016736401674"/>
          <c:h val="0.696826476975566"/>
        </c:manualLayout>
      </c:layout>
      <c:lineChart>
        <c:grouping val="standard"/>
        <c:ser>
          <c:idx val="0"/>
          <c:order val="0"/>
          <c:tx>
            <c:strRef>
              <c:f>'\\Suntactnt09\Data2\FLOODED AREA OF TACHILEIK\LNK\[Flood Area LNK-11.xls]Sheet1'!$B$2</c:f>
              <c:strCache>
                <c:ptCount val="1"/>
                <c:pt idx="0">
                  <c:v>Flood Area</c:v>
                </c:pt>
              </c:strCache>
            </c:strRef>
          </c:tx>
          <c:spPr>
            <a:ln w="25400">
              <a:solidFill>
                <a:srgbClr val="0000FF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FFFF00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1" u="none" strike="noStrike" baseline="0">
                    <a:solidFill>
                      <a:srgbClr val="FFFF00"/>
                    </a:solidFill>
                    <a:latin typeface="Georgia"/>
                    <a:ea typeface="Georgia"/>
                    <a:cs typeface="Georgia"/>
                  </a:defRPr>
                </a:pPr>
                <a:endParaRPr lang="en-US"/>
              </a:p>
            </c:txPr>
            <c:showVal val="1"/>
          </c:dLbls>
          <c:cat>
            <c:numRef>
              <c:f>'\\Suntactnt09\Data2\FLOODED AREA OF TACHILEIK\LNK\[Flood Area LNK-11.xls]Sheet1'!$A$3:$A$19</c:f>
              <c:numCache>
                <c:formatCode>General</c:formatCode>
                <c:ptCount val="17"/>
                <c:pt idx="0">
                  <c:v>460.0</c:v>
                </c:pt>
                <c:pt idx="1">
                  <c:v>470.0</c:v>
                </c:pt>
                <c:pt idx="2">
                  <c:v>480.0</c:v>
                </c:pt>
                <c:pt idx="3">
                  <c:v>490.0</c:v>
                </c:pt>
                <c:pt idx="4">
                  <c:v>500.0</c:v>
                </c:pt>
                <c:pt idx="5">
                  <c:v>510.0</c:v>
                </c:pt>
                <c:pt idx="6">
                  <c:v>520.0</c:v>
                </c:pt>
                <c:pt idx="7">
                  <c:v>530.0</c:v>
                </c:pt>
                <c:pt idx="8">
                  <c:v>540.0</c:v>
                </c:pt>
                <c:pt idx="9">
                  <c:v>550.0</c:v>
                </c:pt>
                <c:pt idx="10">
                  <c:v>560.0</c:v>
                </c:pt>
                <c:pt idx="11">
                  <c:v>570.0</c:v>
                </c:pt>
                <c:pt idx="12">
                  <c:v>580.0</c:v>
                </c:pt>
                <c:pt idx="13">
                  <c:v>590.0</c:v>
                </c:pt>
                <c:pt idx="14">
                  <c:v>600.0</c:v>
                </c:pt>
                <c:pt idx="15">
                  <c:v>610.0</c:v>
                </c:pt>
                <c:pt idx="16">
                  <c:v>620.0</c:v>
                </c:pt>
              </c:numCache>
            </c:numRef>
          </c:cat>
          <c:val>
            <c:numRef>
              <c:f>'\\Suntactnt09\Data2\FLOODED AREA OF TACHILEIK\LNK\[Flood Area LNK-11.xls]Sheet1'!$B$3:$B$19</c:f>
              <c:numCache>
                <c:formatCode>General</c:formatCode>
                <c:ptCount val="17"/>
                <c:pt idx="0">
                  <c:v>0.143</c:v>
                </c:pt>
                <c:pt idx="1">
                  <c:v>0.727</c:v>
                </c:pt>
                <c:pt idx="2">
                  <c:v>1.280999999999999</c:v>
                </c:pt>
                <c:pt idx="3">
                  <c:v>1.947</c:v>
                </c:pt>
                <c:pt idx="4">
                  <c:v>2.755</c:v>
                </c:pt>
                <c:pt idx="5">
                  <c:v>3.836999999999999</c:v>
                </c:pt>
                <c:pt idx="6">
                  <c:v>5.183999999999998</c:v>
                </c:pt>
                <c:pt idx="7">
                  <c:v>6.759</c:v>
                </c:pt>
                <c:pt idx="8">
                  <c:v>8.902000000000002</c:v>
                </c:pt>
                <c:pt idx="9">
                  <c:v>11.613</c:v>
                </c:pt>
                <c:pt idx="10">
                  <c:v>14.777</c:v>
                </c:pt>
                <c:pt idx="11">
                  <c:v>18.357</c:v>
                </c:pt>
                <c:pt idx="12">
                  <c:v>22.38199999999999</c:v>
                </c:pt>
                <c:pt idx="13">
                  <c:v>26.76099999999999</c:v>
                </c:pt>
                <c:pt idx="14">
                  <c:v>31.64099999999999</c:v>
                </c:pt>
                <c:pt idx="15">
                  <c:v>37.523</c:v>
                </c:pt>
                <c:pt idx="16">
                  <c:v>43.67400000000001</c:v>
                </c:pt>
              </c:numCache>
            </c:numRef>
          </c:val>
        </c:ser>
        <c:dLbls>
          <c:showVal val="1"/>
        </c:dLbls>
        <c:marker val="1"/>
        <c:axId val="507675864"/>
        <c:axId val="507683992"/>
      </c:lineChart>
      <c:catAx>
        <c:axId val="50767586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 b="0" i="1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US"/>
                  <a:t>Elevation (meter)</a:t>
                </a:r>
              </a:p>
            </c:rich>
          </c:tx>
          <c:layout>
            <c:manualLayout>
              <c:xMode val="edge"/>
              <c:yMode val="edge"/>
              <c:x val="0.48326359832636"/>
              <c:y val="0.909525142690497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875" b="0" i="1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07683992"/>
        <c:crosses val="autoZero"/>
        <c:auto val="1"/>
        <c:lblAlgn val="ctr"/>
        <c:lblOffset val="100"/>
        <c:tickMarkSkip val="1"/>
      </c:catAx>
      <c:valAx>
        <c:axId val="507683992"/>
        <c:scaling>
          <c:orientation val="minMax"/>
        </c:scaling>
        <c:axPos val="l"/>
        <c:majorGridlines>
          <c:spPr>
            <a:ln w="3175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200" b="0" i="1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r>
                  <a:rPr lang="en-US"/>
                  <a:t>Area (sq-km)</a:t>
                </a:r>
              </a:p>
            </c:rich>
          </c:tx>
          <c:layout>
            <c:manualLayout>
              <c:xMode val="edge"/>
              <c:yMode val="edge"/>
              <c:x val="0.0523012552301255"/>
              <c:y val="0.425397491980169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  <c:crossAx val="50767586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900" b="0" i="1" u="none" strike="noStrike" baseline="0">
                <a:solidFill>
                  <a:srgbClr val="000000"/>
                </a:solidFill>
                <a:latin typeface="Georgia"/>
                <a:ea typeface="Georgia"/>
                <a:cs typeface="Georgia"/>
              </a:defRPr>
            </a:pPr>
            <a:endParaRPr lang="en-US"/>
          </a:p>
        </c:txPr>
      </c:dTable>
      <c:spPr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ln w="12700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501046025104602"/>
          <c:y val="0.947620547431572"/>
          <c:w val="0.108786610878661"/>
          <c:h val="0.0365079365079365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05" b="0" i="1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875" b="0" i="1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83B0DD0-0EF4-4037-8B3D-59EBB950A9A5}" type="datetimeFigureOut">
              <a:rPr lang="en-US" smtClean="0"/>
              <a:pPr/>
              <a:t>7/29/15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4A273D-EB4D-4272-9C27-D341BAC2E5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tinmyint/Downloads/Mehka.mpg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jpeg"/><Relationship Id="rId12" Type="http://schemas.openxmlformats.org/officeDocument/2006/relationships/image" Target="../media/image42.jpeg"/><Relationship Id="rId13" Type="http://schemas.openxmlformats.org/officeDocument/2006/relationships/image" Target="../media/image43.jpeg"/><Relationship Id="rId14" Type="http://schemas.openxmlformats.org/officeDocument/2006/relationships/image" Target="../media/image44.jpeg"/><Relationship Id="rId15" Type="http://schemas.openxmlformats.org/officeDocument/2006/relationships/image" Target="../media/image45.jpeg"/><Relationship Id="rId16" Type="http://schemas.openxmlformats.org/officeDocument/2006/relationships/image" Target="../media/image46.jpeg"/><Relationship Id="rId17" Type="http://schemas.openxmlformats.org/officeDocument/2006/relationships/image" Target="../media/image47.jpeg"/><Relationship Id="rId18" Type="http://schemas.openxmlformats.org/officeDocument/2006/relationships/image" Target="../media/image48.jpeg"/><Relationship Id="rId19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8" Type="http://schemas.openxmlformats.org/officeDocument/2006/relationships/image" Target="../media/image38.jpeg"/><Relationship Id="rId9" Type="http://schemas.openxmlformats.org/officeDocument/2006/relationships/image" Target="../media/image39.jpeg"/><Relationship Id="rId10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Excel_97_-_2004_Worksheet1.xls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untactech@suntactechnologies.com" TargetMode="Externa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066800"/>
          </a:xfrm>
        </p:spPr>
        <p:txBody>
          <a:bodyPr>
            <a:normAutofit fontScale="70000" lnSpcReduction="20000"/>
          </a:bodyPr>
          <a:lstStyle/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Tin </a:t>
            </a:r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Myint</a:t>
            </a: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30, JULY, 2015</a:t>
            </a:r>
          </a:p>
          <a:p>
            <a:r>
              <a:rPr lang="en-US" sz="3000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NAYPYITAW</a:t>
            </a:r>
            <a:endParaRPr lang="en-US" sz="3000" dirty="0" smtClean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2514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Remote Sensing and GIS Applications</a:t>
            </a:r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i</a:t>
            </a:r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n Small Hydropower Development in Myanmar</a:t>
            </a:r>
            <a:endParaRPr lang="en-US" sz="36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Picture 6" descr="Banner01"/>
          <p:cNvPicPr>
            <a:picLocks noChangeAspect="1" noChangeArrowheads="1"/>
          </p:cNvPicPr>
          <p:nvPr/>
        </p:nvPicPr>
        <p:blipFill>
          <a:blip r:embed="rId2"/>
          <a:srcRect t="7921" r="62164" b="44554"/>
          <a:stretch>
            <a:fillRect/>
          </a:stretch>
        </p:blipFill>
        <p:spPr bwMode="auto">
          <a:xfrm>
            <a:off x="3048000" y="6284727"/>
            <a:ext cx="3048000" cy="42087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304800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B050"/>
                </a:solidFill>
              </a:rPr>
              <a:t>Advancing Mini Hydropower in Myanmar Towards Sustainable Energy for All (SE4ALL)</a:t>
            </a:r>
            <a:endParaRPr lang="en-US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76400"/>
            <a:ext cx="72866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2400" y="457200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Trimble UX5 UAV</a:t>
            </a:r>
            <a:endParaRPr lang="en-US" sz="32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07848"/>
            <a:ext cx="8534400" cy="75895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Maps readily available in Myanmar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1”= 1 mile maps, Lambert Projection ( 1: 63,360)</a:t>
            </a:r>
          </a:p>
          <a:p>
            <a:r>
              <a:rPr lang="en-US" dirty="0" smtClean="0"/>
              <a:t>1: 50,000 scale map, UTM projection</a:t>
            </a:r>
          </a:p>
          <a:p>
            <a:r>
              <a:rPr lang="en-US" dirty="0" smtClean="0"/>
              <a:t>1: 20,000 scale map, needed to re-extract data</a:t>
            </a:r>
          </a:p>
          <a:p>
            <a:r>
              <a:rPr lang="en-US" dirty="0" smtClean="0"/>
              <a:t>1: 10,000 scale map, needed to re-extract data by the help of additional GPS ground control points</a:t>
            </a:r>
          </a:p>
          <a:p>
            <a:r>
              <a:rPr lang="en-US" dirty="0" smtClean="0"/>
              <a:t>Vertical height accuracy is low. </a:t>
            </a:r>
          </a:p>
          <a:p>
            <a:r>
              <a:rPr lang="en-US" dirty="0" smtClean="0"/>
              <a:t>Additional leveling is required.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98755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Image of UX5 UAV at World Heritage Candidate </a:t>
            </a:r>
            <a:r>
              <a:rPr lang="en-US" sz="2800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Site, </a:t>
            </a:r>
            <a:r>
              <a:rPr lang="en-US" sz="2800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Pyay</a:t>
            </a:r>
            <a:r>
              <a:rPr lang="en-US" sz="2800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2800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2" descr="H:\UAV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6858000" cy="495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00123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447800"/>
            <a:ext cx="6705600" cy="50292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Image of UX5 UAV in Nay </a:t>
            </a:r>
            <a:r>
              <a:rPr lang="en-US" sz="28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Pyi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Taw</a:t>
            </a:r>
            <a:endParaRPr lang="en-US" sz="28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00121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371600"/>
            <a:ext cx="6629400" cy="497205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Image of UX5 UAV in Nay </a:t>
            </a:r>
            <a:r>
              <a:rPr lang="en-US" sz="28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Pyi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Taw</a:t>
            </a:r>
            <a:endParaRPr lang="en-US" sz="28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4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52984"/>
            <a:ext cx="7696200" cy="511408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5344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Image of UX5 UAV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near </a:t>
            </a:r>
            <a:r>
              <a:rPr lang="en-US" sz="28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Shwesaryan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Golf Course</a:t>
            </a:r>
            <a:endParaRPr lang="en-US" sz="28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05069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08451" y="1527174"/>
            <a:ext cx="7678349" cy="5102225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Image of UX5 UAV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in </a:t>
            </a:r>
            <a:r>
              <a:rPr lang="en-US" sz="28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Bagan</a:t>
            </a:r>
            <a:endParaRPr lang="en-US" sz="28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295401"/>
            <a:ext cx="7543800" cy="501281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Image of UX5 UAV at </a:t>
            </a:r>
            <a:r>
              <a:rPr lang="en-US" sz="28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Thilawa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SEZ</a:t>
            </a:r>
            <a:endParaRPr lang="en-US" sz="28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7589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RS/GIS, Digital Mapping Applications in</a:t>
            </a:r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Hydropower Development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Topographic Mapping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Digital Aerial </a:t>
            </a:r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Mapping (by large format digital aerial camera or UAV)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Traditional Ground </a:t>
            </a:r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Topographic </a:t>
            </a:r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Survey</a:t>
            </a:r>
          </a:p>
          <a:p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Construction of DTM/DEM and Fly-through</a:t>
            </a:r>
          </a:p>
          <a:p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Reservoir Volume Estimation</a:t>
            </a:r>
          </a:p>
          <a:p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Flood Simulations for various dam </a:t>
            </a:r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heights</a:t>
            </a:r>
          </a:p>
          <a:p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Hydropower capacity estimation based on DEM</a:t>
            </a:r>
          </a:p>
          <a:p>
            <a:r>
              <a:rPr lang="en-US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Dam Breaching Simulation</a:t>
            </a:r>
            <a:endParaRPr lang="en-US" dirty="0" smtClean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endParaRPr lang="en-US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intaung_36inRoll (150 Resolution).jpg"/>
          <p:cNvPicPr>
            <a:picLocks noChangeAspect="1"/>
          </p:cNvPicPr>
          <p:nvPr/>
        </p:nvPicPr>
        <p:blipFill>
          <a:blip r:embed="rId2" cstate="print"/>
          <a:srcRect l="2250" t="8945" r="2750" b="14318"/>
          <a:stretch>
            <a:fillRect/>
          </a:stretch>
        </p:blipFill>
        <p:spPr>
          <a:xfrm>
            <a:off x="886690" y="1447799"/>
            <a:ext cx="7391400" cy="487772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DTM/DEM &amp;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Orthophotos</a:t>
            </a:r>
            <a:endParaRPr lang="en-US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AGENDA</a:t>
            </a:r>
            <a:endParaRPr lang="en-US" sz="32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Brief Background of Dams in Myanmar</a:t>
            </a:r>
          </a:p>
          <a:p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Remote Sensing and GIS Technologies status of Myanmar</a:t>
            </a:r>
            <a:endParaRPr lang="en-US" sz="2400" b="1" dirty="0" smtClean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RS/GIS, Digital Mapping Applications in Hydropower 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Development</a:t>
            </a:r>
          </a:p>
          <a:p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Other Advanced Technologies Applicable in Hydropower </a:t>
            </a:r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Development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Challenges </a:t>
            </a:r>
            <a:r>
              <a:rPr lang="en-US" sz="2400" b="1" dirty="0" smtClean="0">
                <a:solidFill>
                  <a:srgbClr val="FF0000"/>
                </a:solidFill>
              </a:rPr>
              <a:t>/ Barriers</a:t>
            </a:r>
            <a:endParaRPr lang="en-US" sz="2400" b="1" dirty="0" smtClean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endParaRPr lang="en-US" sz="2400" b="1" dirty="0" smtClean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lor_myintsone.jpg"/>
          <p:cNvPicPr>
            <a:picLocks noChangeAspect="1"/>
          </p:cNvPicPr>
          <p:nvPr/>
        </p:nvPicPr>
        <p:blipFill>
          <a:blip r:embed="rId2" cstate="print"/>
          <a:srcRect l="5793" t="9367" r="4486" b="11683"/>
          <a:stretch>
            <a:fillRect/>
          </a:stretch>
        </p:blipFill>
        <p:spPr>
          <a:xfrm>
            <a:off x="152399" y="1219200"/>
            <a:ext cx="8782373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DTM/DEM &amp;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Orthophotos</a:t>
            </a:r>
            <a:endParaRPr lang="en-US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rtho myintsone-3.jpg"/>
          <p:cNvPicPr>
            <a:picLocks noChangeAspect="1"/>
          </p:cNvPicPr>
          <p:nvPr/>
        </p:nvPicPr>
        <p:blipFill>
          <a:blip r:embed="rId2" cstate="print"/>
          <a:srcRect l="944" t="4496" r="1887" b="5576"/>
          <a:stretch>
            <a:fillRect/>
          </a:stretch>
        </p:blipFill>
        <p:spPr>
          <a:xfrm>
            <a:off x="228600" y="1295400"/>
            <a:ext cx="8686800" cy="506027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DTM/DEM &amp; </a:t>
            </a:r>
            <a:r>
              <a:rPr lang="en-US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Orthophotos</a:t>
            </a:r>
            <a:endParaRPr lang="en-US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Animations / fly-over</a:t>
            </a:r>
            <a:endParaRPr lang="en-US" dirty="0"/>
          </a:p>
        </p:txBody>
      </p:sp>
      <p:pic>
        <p:nvPicPr>
          <p:cNvPr id="4" name="Mehka.mpg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71600" y="1447800"/>
            <a:ext cx="65532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Flood3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089025"/>
            <a:ext cx="77882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5000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0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3D FLOOD MODELING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Original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1" descr="FACCUM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F300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700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F31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2700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F32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2700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F330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2700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F340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F35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F36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F370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F380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F390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 descr="F400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F410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F420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588" y="-61913"/>
            <a:ext cx="9140826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F430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 descr="F440"/>
          <p:cNvPicPr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 descr="F450"/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175" y="-61913"/>
            <a:ext cx="9140825" cy="694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4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0"/>
                            </p:stCondLst>
                            <p:childTnLst>
                              <p:par>
                                <p:cTn id="5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000"/>
                            </p:stCondLst>
                            <p:childTnLst>
                              <p:par>
                                <p:cTn id="5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0"/>
                            </p:stCondLst>
                            <p:childTnLst>
                              <p:par>
                                <p:cTn id="6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6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0"/>
                            </p:stCondLst>
                            <p:childTnLst>
                              <p:par>
                                <p:cTn id="6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3000"/>
                            </p:stCondLst>
                            <p:childTnLst>
                              <p:par>
                                <p:cTn id="7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0"/>
                            </p:stCondLst>
                            <p:childTnLst>
                              <p:par>
                                <p:cTn id="7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0"/>
                            </p:stCondLst>
                            <p:childTnLst>
                              <p:par>
                                <p:cTn id="7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000"/>
                            </p:stCondLst>
                            <p:childTnLst>
                              <p:par>
                                <p:cTn id="8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000"/>
                            </p:stCondLst>
                            <p:childTnLst>
                              <p:par>
                                <p:cTn id="8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8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9000"/>
                            </p:stCondLst>
                            <p:childTnLst>
                              <p:par>
                                <p:cTn id="8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0"/>
                            </p:stCondLst>
                            <p:childTnLst>
                              <p:par>
                                <p:cTn id="9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1000"/>
                            </p:stCondLst>
                            <p:childTnLst>
                              <p:par>
                                <p:cTn id="9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2000"/>
                            </p:stCondLst>
                            <p:childTnLst>
                              <p:par>
                                <p:cTn id="9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0"/>
                            </p:stCondLst>
                            <p:childTnLst>
                              <p:par>
                                <p:cTn id="10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1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2000"/>
                            </p:stCondLst>
                            <p:childTnLst>
                              <p:par>
                                <p:cTn id="1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5000"/>
                            </p:stCondLst>
                            <p:childTnLst>
                              <p:par>
                                <p:cTn id="13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9000"/>
                            </p:stCondLst>
                            <p:childTnLst>
                              <p:par>
                                <p:cTn id="14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2000"/>
                            </p:stCondLst>
                            <p:childTnLst>
                              <p:par>
                                <p:cTn id="15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6794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FLOOD </a:t>
            </a: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AREA Dam Height Curve for Manipur Dam</a:t>
            </a:r>
            <a:r>
              <a:rPr lang="en-US" sz="4000" dirty="0" smtClean="0">
                <a:latin typeface="Tahoma" pitchFamily="34" charset="0"/>
                <a:cs typeface="Tahoma" pitchFamily="34" charset="0"/>
              </a:rPr>
              <a:t> </a:t>
            </a:r>
            <a:endParaRPr lang="en-US" sz="4000" dirty="0" smtClean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>
            <p:ph idx="1"/>
          </p:nvPr>
        </p:nvGraphicFramePr>
        <p:xfrm>
          <a:off x="395288" y="1360488"/>
          <a:ext cx="8405812" cy="4660900"/>
        </p:xfrm>
        <a:graphic>
          <a:graphicData uri="http://schemas.openxmlformats.org/presentationml/2006/ole">
            <p:oleObj spid="_x0000_s2050" name="Chart" r:id="rId3" imgW="10718800" imgH="59436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381000" y="1447800"/>
          <a:ext cx="7986713" cy="5129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6794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FLOOD </a:t>
            </a: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AREA Dam Height Curve for Upper </a:t>
            </a:r>
            <a:r>
              <a:rPr lang="en-US" sz="2600" dirty="0" err="1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Namhkok</a:t>
            </a: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 Dam</a:t>
            </a:r>
            <a:r>
              <a:rPr lang="en-US" sz="4000" dirty="0" smtClean="0">
                <a:latin typeface="Tahoma" pitchFamily="34" charset="0"/>
                <a:cs typeface="Tahoma" pitchFamily="34" charset="0"/>
              </a:rPr>
              <a:t> </a:t>
            </a:r>
            <a:endParaRPr lang="en-US" sz="40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685800" y="1447800"/>
          <a:ext cx="78295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6794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FLOOD </a:t>
            </a: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AREA Dam Height Curve for Lower </a:t>
            </a:r>
            <a:r>
              <a:rPr lang="en-US" sz="2600" dirty="0" err="1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Namhkok</a:t>
            </a:r>
            <a:r>
              <a:rPr lang="en-US" sz="2600" dirty="0" smtClean="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 Dam</a:t>
            </a:r>
            <a:r>
              <a:rPr lang="en-US" sz="4000" dirty="0" smtClean="0">
                <a:latin typeface="Tahoma" pitchFamily="34" charset="0"/>
                <a:cs typeface="Tahoma" pitchFamily="34" charset="0"/>
              </a:rPr>
              <a:t> </a:t>
            </a:r>
            <a:endParaRPr lang="en-US" sz="40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Other Advanced Technologies</a:t>
            </a:r>
            <a:r>
              <a:rPr lang="en-US" sz="28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Applicable in Hydropower Development</a:t>
            </a:r>
            <a:endParaRPr lang="en-US" sz="28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Seismic Monitoring Stations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Dam Instrumentations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Dam Movement Monitoring with Robotic Total Stations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Hydrographic Survey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by using River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Surveyor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Ultrasonic Level Gage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Geophysics Reflection/ Refraction Survey </a:t>
            </a:r>
          </a:p>
          <a:p>
            <a:r>
              <a:rPr lang="en-US" sz="2800" dirty="0" err="1" smtClean="0">
                <a:latin typeface="Tahoma" pitchFamily="34" charset="0"/>
                <a:cs typeface="Tahoma" pitchFamily="34" charset="0"/>
              </a:rPr>
              <a:t>Lidar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 Technology etc….</a:t>
            </a:r>
            <a:endParaRPr lang="en-US" sz="28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Challenges / Barriers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Data sharing among the government agencies</a:t>
            </a:r>
          </a:p>
          <a:p>
            <a:r>
              <a:rPr lang="en-US" dirty="0" smtClean="0"/>
              <a:t>No set standard for mapping</a:t>
            </a:r>
          </a:p>
          <a:p>
            <a:r>
              <a:rPr lang="en-US" dirty="0" smtClean="0"/>
              <a:t>Existing maps are older ( more than 10 years now)</a:t>
            </a:r>
          </a:p>
          <a:p>
            <a:r>
              <a:rPr lang="en-US" dirty="0" smtClean="0"/>
              <a:t>Availability of the professional software to find out the potential hydropower site and power estimation base on DEM.</a:t>
            </a:r>
          </a:p>
          <a:p>
            <a:r>
              <a:rPr lang="en-US" dirty="0" smtClean="0"/>
              <a:t>Limited data availability of Land title/tenure data (Land Information System)</a:t>
            </a:r>
          </a:p>
          <a:p>
            <a:r>
              <a:rPr lang="en-US" dirty="0" smtClean="0"/>
              <a:t>Limited data availability of historical hydrological data</a:t>
            </a:r>
          </a:p>
          <a:p>
            <a:r>
              <a:rPr lang="en-US" dirty="0" smtClean="0"/>
              <a:t>Limited data on geological conditions/ soil types etc.. </a:t>
            </a:r>
          </a:p>
          <a:p>
            <a:r>
              <a:rPr lang="en-US" dirty="0" smtClean="0"/>
              <a:t>Etc….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Brief Background of Dams in Myanmar</a:t>
            </a:r>
            <a:endParaRPr lang="en-US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The irrigation facilities such as weirs and canals were built since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Pyu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era (AD 1 ~4 century)</a:t>
            </a:r>
          </a:p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During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Bagan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era (AD 1044-1077) King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Anawrahta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ranked as the foremost in assisting  agriculture through Irrigation.</a:t>
            </a:r>
          </a:p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There are nearly 400 irrigations facilities in Myanmar now and irrigating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about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4 million acres.</a:t>
            </a:r>
          </a:p>
          <a:p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Lawpita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Hydroelectric Power Station has been supplying electricity since 1950s.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000" b="1" i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Thank You</a:t>
            </a:r>
          </a:p>
          <a:p>
            <a:pPr algn="ctr">
              <a:buNone/>
            </a:pPr>
            <a:endParaRPr lang="en-US" b="1" i="1" dirty="0" smtClean="0"/>
          </a:p>
          <a:p>
            <a:pPr algn="ctr">
              <a:buNone/>
            </a:pPr>
            <a:endParaRPr lang="en-US" b="1" i="1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43200" y="3505200"/>
            <a:ext cx="3581400" cy="2057400"/>
          </a:xfrm>
          <a:prstGeom prst="rect">
            <a:avLst/>
          </a:prstGeom>
          <a:solidFill>
            <a:schemeClr val="bg1"/>
          </a:solidFill>
          <a:ln w="38100" cmpd="dbl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400" b="1" dirty="0">
                <a:latin typeface="Constantia" pitchFamily="-109" charset="0"/>
              </a:rPr>
              <a:t>Building 5, Room 5/ 7/ 8/12 Building 8, Myanmar  </a:t>
            </a:r>
            <a:r>
              <a:rPr lang="en-US" sz="1400" b="1" dirty="0" smtClean="0">
                <a:latin typeface="Constantia" pitchFamily="-109" charset="0"/>
              </a:rPr>
              <a:t>ICT Park, </a:t>
            </a:r>
            <a:r>
              <a:rPr lang="en-US" sz="1400" b="1" dirty="0" err="1">
                <a:latin typeface="Constantia" pitchFamily="-109" charset="0"/>
              </a:rPr>
              <a:t>Hlaing</a:t>
            </a:r>
            <a:r>
              <a:rPr lang="en-US" sz="1400" b="1" dirty="0">
                <a:latin typeface="Constantia" pitchFamily="-109" charset="0"/>
              </a:rPr>
              <a:t> University Campus, </a:t>
            </a:r>
            <a:r>
              <a:rPr lang="en-US" sz="1400" b="1" dirty="0" err="1">
                <a:latin typeface="Constantia" pitchFamily="-109" charset="0"/>
              </a:rPr>
              <a:t>Hlaing</a:t>
            </a:r>
            <a:r>
              <a:rPr lang="en-US" sz="1400" b="1" dirty="0">
                <a:latin typeface="Constantia" pitchFamily="-109" charset="0"/>
              </a:rPr>
              <a:t> 11052, Yangon, Union of Myanmar.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400" b="1" dirty="0">
                <a:latin typeface="Constantia" pitchFamily="-109" charset="0"/>
              </a:rPr>
              <a:t>Tel: (+951) 652245, 652310, 652312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400" b="1" dirty="0">
                <a:latin typeface="Constantia" pitchFamily="-109" charset="0"/>
              </a:rPr>
              <a:t>Fax: (+951) 652287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1400" dirty="0">
                <a:latin typeface="Constantia" pitchFamily="-109" charset="0"/>
              </a:rPr>
              <a:t>E-mail: </a:t>
            </a:r>
            <a:r>
              <a:rPr lang="en-US" sz="1400" dirty="0">
                <a:latin typeface="Constantia" pitchFamily="-109" charset="0"/>
                <a:hlinkClick r:id="rId2"/>
              </a:rPr>
              <a:t>info@suntactechnologies.com</a:t>
            </a:r>
            <a:endParaRPr lang="en-US" sz="1400" dirty="0">
              <a:latin typeface="Constantia" pitchFamily="-109" charset="0"/>
            </a:endParaRPr>
          </a:p>
        </p:txBody>
      </p:sp>
      <p:pic>
        <p:nvPicPr>
          <p:cNvPr id="6" name="Picture 6" descr="Banner01"/>
          <p:cNvPicPr>
            <a:picLocks noChangeAspect="1" noChangeArrowheads="1"/>
          </p:cNvPicPr>
          <p:nvPr/>
        </p:nvPicPr>
        <p:blipFill>
          <a:blip r:embed="rId3"/>
          <a:srcRect t="7921" r="62164" b="44554"/>
          <a:stretch>
            <a:fillRect/>
          </a:stretch>
        </p:blipFill>
        <p:spPr bwMode="auto">
          <a:xfrm>
            <a:off x="2971800" y="5675127"/>
            <a:ext cx="3048000" cy="42087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819400" y="6248400"/>
            <a:ext cx="34607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Constantia" pitchFamily="-109" charset="0"/>
              </a:rPr>
              <a:t>www.suntactechnologies.com1</a:t>
            </a:r>
            <a:endParaRPr lang="en-US" b="1" i="1" dirty="0">
              <a:latin typeface="Constantia" pitchFamily="-10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ocuments\Images\ordnance_survey_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86200"/>
            <a:ext cx="3799840" cy="2590800"/>
          </a:xfrm>
          <a:prstGeom prst="rect">
            <a:avLst/>
          </a:prstGeom>
          <a:noFill/>
        </p:spPr>
      </p:pic>
      <p:pic>
        <p:nvPicPr>
          <p:cNvPr id="5" name="Picture 5" descr="C:\Users\admin\Documents\Images\B8.jpg"/>
          <p:cNvPicPr>
            <a:picLocks noChangeAspect="1" noChangeArrowheads="1"/>
          </p:cNvPicPr>
          <p:nvPr/>
        </p:nvPicPr>
        <p:blipFill>
          <a:blip r:embed="rId3" cstate="print"/>
          <a:srcRect r="11654" b="28036"/>
          <a:stretch>
            <a:fillRect/>
          </a:stretch>
        </p:blipFill>
        <p:spPr bwMode="auto">
          <a:xfrm>
            <a:off x="4526590" y="3886200"/>
            <a:ext cx="4134770" cy="2590800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9906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Remote Sensing and GIS Technologies Status of Myanmar</a:t>
            </a:r>
            <a:endParaRPr lang="en-US" sz="32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199"/>
            <a:ext cx="8458200" cy="228600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Survey Department, Ministry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of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Environmental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Conservation and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Forestry,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Myanmar</a:t>
            </a:r>
          </a:p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Start using </a:t>
            </a:r>
            <a:r>
              <a:rPr lang="en-US" dirty="0" err="1" smtClean="0">
                <a:latin typeface="Tahoma" pitchFamily="34" charset="0"/>
                <a:cs typeface="Tahoma" pitchFamily="34" charset="0"/>
              </a:rPr>
              <a:t>photogrammetry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to do mapping since 1953, with A8 &amp; B8 analog plotter</a:t>
            </a:r>
          </a:p>
          <a:p>
            <a:pPr>
              <a:buNone/>
            </a:pP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229600" cy="33528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ahoma" pitchFamily="34" charset="0"/>
                <a:cs typeface="Tahoma" pitchFamily="34" charset="0"/>
              </a:rPr>
              <a:t>In year 2000, DVP Digital plotter were introduced to the Survey Department by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Suntac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 Technologies.</a:t>
            </a:r>
          </a:p>
          <a:p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15" descr="totalstationi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341558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SCF0002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4343400" y="1600200"/>
            <a:ext cx="3299565" cy="2209800"/>
          </a:xfrm>
          <a:prstGeom prst="rect">
            <a:avLst/>
          </a:prstGeom>
          <a:noFill/>
        </p:spPr>
      </p:pic>
      <p:pic>
        <p:nvPicPr>
          <p:cNvPr id="7" name="Picture 3" descr="C:\Users\admin\Documents\Images\ultracam1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913632"/>
            <a:ext cx="1828800" cy="241401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09600" y="43434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cs typeface="Tahoma" pitchFamily="34" charset="0"/>
              </a:rPr>
              <a:t>In year 2013, Survey Department</a:t>
            </a:r>
          </a:p>
          <a:p>
            <a:pPr>
              <a:buNone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bought Ultra-Cam Eagle from 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Suntac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 Technologies.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1" y="1371600"/>
            <a:ext cx="3657600" cy="215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602826"/>
            <a:ext cx="3657600" cy="26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1371600"/>
            <a:ext cx="3254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52400" y="457200"/>
            <a:ext cx="883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Softwares</a:t>
            </a:r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32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Documents and Settings\tech-utm\My Documents\Downloads\inpho_r_4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4267200"/>
            <a:ext cx="4286250" cy="132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52400"/>
            <a:ext cx="316586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5638800" y="5562600"/>
            <a:ext cx="350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 smtClean="0">
                <a:latin typeface="Tahoma" pitchFamily="34" charset="0"/>
                <a:cs typeface="Tahoma" pitchFamily="34" charset="0"/>
              </a:rPr>
              <a:t>UltraCam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 Eagle </a:t>
            </a:r>
            <a:r>
              <a:rPr lang="en-US" sz="1200" dirty="0" smtClean="0">
                <a:latin typeface="Tahoma" pitchFamily="34" charset="0"/>
                <a:cs typeface="Tahoma" pitchFamily="34" charset="0"/>
              </a:rPr>
              <a:t>digital aerial frame camera. Sensor Head, Interface Panel, Office Power Supply, Docking Station and SSD On Board Storage Component. </a:t>
            </a:r>
            <a:endParaRPr lang="en-US" sz="1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363915"/>
            <a:ext cx="54102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Large Format Digital Aerial Camera </a:t>
            </a:r>
            <a:r>
              <a:rPr lang="en-US" sz="20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(Microsoft </a:t>
            </a:r>
            <a:r>
              <a:rPr lang="en-US" sz="20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Ultracam</a:t>
            </a:r>
            <a:r>
              <a:rPr lang="en-US" sz="20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Eagle )</a:t>
            </a:r>
          </a:p>
          <a:p>
            <a:endParaRPr lang="en-US" b="1" dirty="0">
              <a:latin typeface="Tahoma" pitchFamily="34" charset="0"/>
              <a:cs typeface="Tahoma" pitchFamily="34" charset="0"/>
            </a:endParaRPr>
          </a:p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Specification</a:t>
            </a:r>
          </a:p>
          <a:p>
            <a:endParaRPr lang="en-US" b="1" dirty="0" smtClean="0">
              <a:latin typeface="Tahoma" pitchFamily="34" charset="0"/>
              <a:cs typeface="Tahoma" pitchFamily="34" charset="0"/>
            </a:endParaRP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Image format analogous to an aerial film image at a format of 23 cm x 15 cm, scanned at 12 </a:t>
            </a:r>
            <a:r>
              <a:rPr lang="el-GR" sz="1600" dirty="0" smtClean="0">
                <a:latin typeface="Tahoma" pitchFamily="34" charset="0"/>
                <a:cs typeface="Tahoma" pitchFamily="34" charset="0"/>
              </a:rPr>
              <a:t>μ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m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Image data formats: JPEG; TIFF with options for 8 and 16 bits, standard TIFF format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Image storage format in level 2: full resolution panchromatic, separate color channels at color resolution Camera Digital Sensor Subsystem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Panchromatic image size: 20,010 x 13,080 pixels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Panchromatic physical pixel size: 5.2 </a:t>
            </a:r>
            <a:r>
              <a:rPr lang="el-GR" sz="1600" dirty="0" smtClean="0">
                <a:latin typeface="Tahoma" pitchFamily="34" charset="0"/>
                <a:cs typeface="Tahoma" pitchFamily="34" charset="0"/>
              </a:rPr>
              <a:t>μ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m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Input data quantity per image: 842 megabytes, 260 megapixels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Lens system 1: 80 mm PAN and 27 mm RGBNIR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Lens system 2: 210 mm PAN and 70 mm RGBNIR, exchangeable by a trained end user, no recalibration required after lens exchange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Maximum frame rate &lt;1.8 seconds per frame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CCD image dynamic: 14 bit; workflow dynamic: 16 bit</a:t>
            </a:r>
          </a:p>
          <a:p>
            <a:r>
              <a:rPr lang="en-US" sz="1600" dirty="0" smtClean="0">
                <a:latin typeface="Tahoma" pitchFamily="34" charset="0"/>
                <a:cs typeface="Tahoma" pitchFamily="34" charset="0"/>
              </a:rPr>
              <a:t>• Weight : approximately 75 kg</a:t>
            </a:r>
            <a:endParaRPr lang="en-US" sz="1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352800"/>
            <a:ext cx="29813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-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524000"/>
            <a:ext cx="5450834" cy="468431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228600"/>
            <a:ext cx="8839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Sample 3D image created from </a:t>
            </a:r>
            <a:r>
              <a:rPr lang="en-US" sz="3200" b="1" dirty="0" err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Ultramcam</a:t>
            </a:r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 data</a:t>
            </a:r>
            <a:endParaRPr lang="en-US" sz="32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371600"/>
            <a:ext cx="3886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Tahoma" pitchFamily="34" charset="0"/>
                <a:cs typeface="Tahoma" pitchFamily="34" charset="0"/>
              </a:rPr>
              <a:t>Specifications</a:t>
            </a:r>
          </a:p>
          <a:p>
            <a:endParaRPr lang="en-US" sz="1600" dirty="0" smtClean="0">
              <a:latin typeface="Tahoma" pitchFamily="34" charset="0"/>
              <a:cs typeface="Tahoma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Weight: 2.5 kg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Wingspan: 100 cm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Launch Type: Catapult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Cruise Speed: 80 km/h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Endurance (flight time): 50 min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Flight Height (AGL): 75-750 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Landing Type: Belly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Coverage (@ 5 cm GSD): 2.19 km2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Coverage (@ 10 cm GSD): 4.94 km2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GSD: 2.4-24 cm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err="1" smtClean="0">
                <a:latin typeface="Tahoma" pitchFamily="34" charset="0"/>
                <a:cs typeface="Tahoma" pitchFamily="34" charset="0"/>
              </a:rPr>
              <a:t>Planimetric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 precision of 1 pixel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err="1" smtClean="0">
                <a:latin typeface="Tahoma" pitchFamily="34" charset="0"/>
                <a:cs typeface="Tahoma" pitchFamily="34" charset="0"/>
              </a:rPr>
              <a:t>Altimetric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 precision of 2 to 3 pixels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Sony NEX5R digital camera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16.1 MP with APS-C sensor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Standard color &amp; Near Infra-Red versions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429000"/>
            <a:ext cx="3371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868536"/>
            <a:ext cx="3814337" cy="29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971800"/>
            <a:ext cx="1905000" cy="193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7000" y="5285259"/>
            <a:ext cx="2209800" cy="157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52400" y="304800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Trimble UX5 UAV</a:t>
            </a:r>
            <a:endParaRPr lang="en-US" sz="3200" b="1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2011</TotalTime>
  <Words>953</Words>
  <Application>Microsoft Office PowerPoint</Application>
  <PresentationFormat>On-screen Show (4:3)</PresentationFormat>
  <Paragraphs>123</Paragraphs>
  <Slides>30</Slides>
  <Notes>0</Notes>
  <HiddenSlides>0</HiddenSlides>
  <MMClips>1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Civic</vt:lpstr>
      <vt:lpstr>Chart</vt:lpstr>
      <vt:lpstr>Remote Sensing and GIS Applications in Small Hydropower Development in Myanmar</vt:lpstr>
      <vt:lpstr>AGENDA</vt:lpstr>
      <vt:lpstr>Brief Background of Dams in Myanmar</vt:lpstr>
      <vt:lpstr>Remote Sensing and GIS Technologies Status of Myanmar</vt:lpstr>
      <vt:lpstr>Slide 5</vt:lpstr>
      <vt:lpstr>Slide 6</vt:lpstr>
      <vt:lpstr>Slide 7</vt:lpstr>
      <vt:lpstr>Slide 8</vt:lpstr>
      <vt:lpstr>Slide 9</vt:lpstr>
      <vt:lpstr>Slide 10</vt:lpstr>
      <vt:lpstr>Maps readily available in Myanmar</vt:lpstr>
      <vt:lpstr>Sample Image of UX5 UAV at World Heritage Candidate Site, Pyay </vt:lpstr>
      <vt:lpstr>Sample Image of UX5 UAV in Nay Pyi Taw</vt:lpstr>
      <vt:lpstr>Sample Image of UX5 UAV in Nay Pyi Taw</vt:lpstr>
      <vt:lpstr>Sample Image of UX5 UAV near Shwesaryan Golf Course</vt:lpstr>
      <vt:lpstr>Sample Image of UX5 UAV in Bagan</vt:lpstr>
      <vt:lpstr>Sample Image of UX5 UAV at Thilawa SEZ</vt:lpstr>
      <vt:lpstr>RS/GIS, Digital Mapping Applications in Hydropower Development</vt:lpstr>
      <vt:lpstr>DTM/DEM &amp; Orthophotos</vt:lpstr>
      <vt:lpstr>DTM/DEM &amp; Orthophotos</vt:lpstr>
      <vt:lpstr>DTM/DEM &amp; Orthophotos</vt:lpstr>
      <vt:lpstr>Animations / fly-over</vt:lpstr>
      <vt:lpstr>3D FLOOD MODELING</vt:lpstr>
      <vt:lpstr>Slide 24</vt:lpstr>
      <vt:lpstr>FLOOD AREA Dam Height Curve for Manipur Dam </vt:lpstr>
      <vt:lpstr>FLOOD AREA Dam Height Curve for Upper Namhkok Dam </vt:lpstr>
      <vt:lpstr>FLOOD AREA Dam Height Curve for Lower Namhkok Dam </vt:lpstr>
      <vt:lpstr>Other Advanced Technologies Applicable in Hydropower Development</vt:lpstr>
      <vt:lpstr>Challenges / Barriers</vt:lpstr>
      <vt:lpstr>Slide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Remote Sensing and GIS applications on Dams of Myanmar</dc:title>
  <dc:creator>tech-utm</dc:creator>
  <cp:lastModifiedBy>Tin Myint</cp:lastModifiedBy>
  <cp:revision>76</cp:revision>
  <dcterms:created xsi:type="dcterms:W3CDTF">2015-07-29T12:26:41Z</dcterms:created>
  <dcterms:modified xsi:type="dcterms:W3CDTF">2015-07-29T23:38:00Z</dcterms:modified>
</cp:coreProperties>
</file>